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861" r:id="rId2"/>
    <p:sldMasterId id="2147483876" r:id="rId3"/>
    <p:sldMasterId id="2147483730" r:id="rId4"/>
    <p:sldMasterId id="2147483872" r:id="rId5"/>
  </p:sldMasterIdLst>
  <p:notesMasterIdLst>
    <p:notesMasterId r:id="rId28"/>
  </p:notesMasterIdLst>
  <p:handoutMasterIdLst>
    <p:handoutMasterId r:id="rId29"/>
  </p:handoutMasterIdLst>
  <p:sldIdLst>
    <p:sldId id="566" r:id="rId6"/>
    <p:sldId id="1013" r:id="rId7"/>
    <p:sldId id="1033" r:id="rId8"/>
    <p:sldId id="1023" r:id="rId9"/>
    <p:sldId id="1026" r:id="rId10"/>
    <p:sldId id="1027" r:id="rId11"/>
    <p:sldId id="1030" r:id="rId12"/>
    <p:sldId id="1029" r:id="rId13"/>
    <p:sldId id="1014" r:id="rId14"/>
    <p:sldId id="1042" r:id="rId15"/>
    <p:sldId id="1041" r:id="rId16"/>
    <p:sldId id="1035" r:id="rId17"/>
    <p:sldId id="1020" r:id="rId18"/>
    <p:sldId id="1034" r:id="rId19"/>
    <p:sldId id="1036" r:id="rId20"/>
    <p:sldId id="1015" r:id="rId21"/>
    <p:sldId id="1017" r:id="rId22"/>
    <p:sldId id="1040" r:id="rId23"/>
    <p:sldId id="1019" r:id="rId24"/>
    <p:sldId id="1038" r:id="rId25"/>
    <p:sldId id="1039" r:id="rId26"/>
    <p:sldId id="1022" r:id="rId2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89F76B-012F-4D70-9950-304083D3359E}">
          <p14:sldIdLst>
            <p14:sldId id="566"/>
          </p14:sldIdLst>
        </p14:section>
        <p14:section name="Structured data vs images" id="{B5D950C7-319F-4E1B-B251-00C934C55A6B}">
          <p14:sldIdLst>
            <p14:sldId id="1013"/>
            <p14:sldId id="1033"/>
          </p14:sldIdLst>
        </p14:section>
        <p14:section name="Evolution of eyes" id="{E392BF17-1EC3-499C-8E4A-96BEAF9FD45A}">
          <p14:sldIdLst>
            <p14:sldId id="1023"/>
            <p14:sldId id="1026"/>
            <p14:sldId id="1027"/>
            <p14:sldId id="1030"/>
            <p14:sldId id="1029"/>
            <p14:sldId id="1014"/>
            <p14:sldId id="1042"/>
          </p14:sldIdLst>
        </p14:section>
        <p14:section name="Image processing" id="{EE6B0D20-1704-443C-86E4-D7B9871AA66C}">
          <p14:sldIdLst>
            <p14:sldId id="1041"/>
            <p14:sldId id="1035"/>
            <p14:sldId id="1020"/>
            <p14:sldId id="1034"/>
            <p14:sldId id="1036"/>
            <p14:sldId id="1015"/>
            <p14:sldId id="1017"/>
          </p14:sldIdLst>
        </p14:section>
        <p14:section name="Efficiency" id="{5248A401-CB42-4CCB-91D4-C7BD79DB8C20}">
          <p14:sldIdLst>
            <p14:sldId id="1040"/>
            <p14:sldId id="1019"/>
            <p14:sldId id="1038"/>
            <p14:sldId id="1039"/>
            <p14:sldId id="10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sson, Simon" initials="JS" lastIdx="1" clrIdx="0">
    <p:extLst>
      <p:ext uri="{19B8F6BF-5375-455C-9EA6-DF929625EA0E}">
        <p15:presenceInfo xmlns:p15="http://schemas.microsoft.com/office/powerpoint/2012/main" userId="S::simon.johansson@sogeti.com::efa62d4f-3b58-4494-844d-2d14e198e6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27"/>
    <a:srgbClr val="88D5ED"/>
    <a:srgbClr val="005A82"/>
    <a:srgbClr val="0A8CB7"/>
    <a:srgbClr val="6EBBD4"/>
    <a:srgbClr val="FF7E83"/>
    <a:srgbClr val="893713"/>
    <a:srgbClr val="C8FF16"/>
    <a:srgbClr val="FF304C"/>
    <a:srgbClr val="2B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84923" autoAdjust="0"/>
  </p:normalViewPr>
  <p:slideViewPr>
    <p:cSldViewPr>
      <p:cViewPr varScale="1">
        <p:scale>
          <a:sx n="54" d="100"/>
          <a:sy n="54" d="100"/>
        </p:scale>
        <p:origin x="36" y="1350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388"/>
    </p:cViewPr>
  </p:sorterViewPr>
  <p:notesViewPr>
    <p:cSldViewPr>
      <p:cViewPr varScale="1">
        <p:scale>
          <a:sx n="59" d="100"/>
          <a:sy n="59" d="100"/>
        </p:scale>
        <p:origin x="85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06/09/2019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06/09/2019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8579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054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0630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077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6647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3023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1893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701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234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Fo</a:t>
            </a:r>
            <a:r>
              <a:rPr lang="en-GB" altLang="sv-SE" dirty="0"/>
              <a:t>From Fei </a:t>
            </a:r>
            <a:r>
              <a:rPr lang="en-GB" altLang="sv-SE" dirty="0" err="1"/>
              <a:t>Fei</a:t>
            </a:r>
            <a:r>
              <a:rPr lang="en-GB" altLang="sv-SE" dirty="0"/>
              <a:t> Lei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566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161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Egles has so tightly fitted eyes that they can barely 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0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Prata lite extra om elefanten som är ett tydligt exempel på att mänskliga hjärnan tittar på mönster som är nära varandra.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264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506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679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400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480320-F682-4CAE-ABA4-878EAFB417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 dirty="0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5DDC7B3-7C06-46D7-9B9D-205ACB2B8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4AF2-7748-4C82-8CED-A0007D3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759-DE2A-42C5-B057-0848BDD6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CD8B-1AF1-46DE-9CDF-DED1ED9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2019-09-06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43E5-8FB5-4346-88F2-6137624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9FDE-1B2B-405A-B060-351DF8E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6037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5121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5"/>
                </a:solidFill>
              </a:rPr>
              <a:t>About </a:t>
            </a:r>
            <a:r>
              <a:rPr lang="en-US" sz="1600" dirty="0" err="1">
                <a:solidFill>
                  <a:schemeClr val="accent5"/>
                </a:solidFill>
              </a:rPr>
              <a:t>Sogeti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3"/>
                </a:solidFill>
              </a:rPr>
              <a:t>About </a:t>
            </a:r>
            <a:r>
              <a:rPr lang="en-US" sz="1600" dirty="0" err="1">
                <a:solidFill>
                  <a:schemeClr val="accent3"/>
                </a:solidFill>
              </a:rPr>
              <a:t>Sogeti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A0BA180-B662-4DE1-8B30-053ECCE47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6B891F87-FC12-4886-BFFF-3650CBF749D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83" r:id="rId16"/>
    <p:sldLayoutId id="214748388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AE30AD3-7924-40B9-9A1E-6656E5AA30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CD4C134-3306-4134-A470-23BD6D9F871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60BA68F-C069-4DD4-AD7B-A5C154831E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5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fUGhug-iQ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40riCqvRoM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Image recognition with Artificial Neural Net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86DC68-7D64-4E92-A384-21EAF4356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Simon Johansson</a:t>
            </a:r>
          </a:p>
        </p:txBody>
      </p:sp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can be done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123DC-1B9D-4349-9D21-9984E6DD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566" y="408121"/>
            <a:ext cx="5648697" cy="2867387"/>
          </a:xfrm>
          <a:prstGeom prst="rect">
            <a:avLst/>
          </a:prstGeom>
        </p:spPr>
      </p:pic>
      <p:pic>
        <p:nvPicPr>
          <p:cNvPr id="2050" name="Picture 2" descr="Image result for sjÃ¤lvkÃ¶rande buss kista">
            <a:extLst>
              <a:ext uri="{FF2B5EF4-FFF2-40B4-BE49-F238E27FC236}">
                <a16:creationId xmlns:a16="http://schemas.microsoft.com/office/drawing/2014/main" id="{7C17572E-FA43-450B-9D35-4B5FAD01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6" y="495944"/>
            <a:ext cx="4438283" cy="2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xray images">
            <a:extLst>
              <a:ext uri="{FF2B5EF4-FFF2-40B4-BE49-F238E27FC236}">
                <a16:creationId xmlns:a16="http://schemas.microsoft.com/office/drawing/2014/main" id="{848EFE3D-7525-4952-8F2D-FC3879B66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290" y="3408576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9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BA846D71-F54A-4649-AC1B-C2EFEA3ED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352" y="506368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Principles of convolutional net</a:t>
            </a:r>
          </a:p>
        </p:txBody>
      </p:sp>
    </p:spTree>
    <p:extLst>
      <p:ext uri="{BB962C8B-B14F-4D97-AF65-F5344CB8AC3E}">
        <p14:creationId xmlns:p14="http://schemas.microsoft.com/office/powerpoint/2010/main" val="302976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73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Some mathematics (continuous):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/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blipFill>
                <a:blip r:embed="rId3"/>
                <a:stretch>
                  <a:fillRect t="-652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 descr="Convolution of spiky function with box2.gif">
            <a:extLst>
              <a:ext uri="{FF2B5EF4-FFF2-40B4-BE49-F238E27FC236}">
                <a16:creationId xmlns:a16="http://schemas.microsoft.com/office/drawing/2014/main" id="{F60EC904-9D22-436C-8152-B34531487F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420" y="1276503"/>
            <a:ext cx="44577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351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73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Some mathematics (continuous):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/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blipFill>
                <a:blip r:embed="rId3"/>
                <a:stretch>
                  <a:fillRect t="-652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C372ACF-D4BF-419F-85CD-79C2E352F67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2296670"/>
            <a:ext cx="4038600" cy="24295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Discrete form: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5873B-BE4C-4F78-9B71-501547196EB3}"/>
                  </a:ext>
                </a:extLst>
              </p:cNvPr>
              <p:cNvSpPr txBox="1"/>
              <p:nvPr/>
            </p:nvSpPr>
            <p:spPr>
              <a:xfrm>
                <a:off x="911424" y="2728868"/>
                <a:ext cx="3962367" cy="1032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5873B-BE4C-4F78-9B71-50154719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28868"/>
                <a:ext cx="3962367" cy="1032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5C444E-DC54-450D-BDE3-16834622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6" y="901579"/>
            <a:ext cx="2663552" cy="18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7A7DFF-1C64-4611-B5E9-9A16C6EC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319" y="2796036"/>
            <a:ext cx="2800257" cy="1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5040CA-3669-43CD-AC54-0D356028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02" y="2796036"/>
            <a:ext cx="2800257" cy="1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8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2d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57E9A-FCA2-4EB8-9F15-C02AD9F4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350438"/>
            <a:ext cx="6338147" cy="30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2d – Zero padding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2451A-E4D9-4961-AE11-1F78B728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980728"/>
            <a:ext cx="831878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0A30DE-EABB-4F17-A7B7-198ADADC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" y="1197868"/>
            <a:ext cx="5791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5A17E71-08A5-4753-B508-E8EE96C2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2375"/>
            <a:ext cx="2808312" cy="188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A15EFF-AF93-4D8E-8B6C-BE1BB140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69" y="3982664"/>
            <a:ext cx="1932199" cy="189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D4EBEC8-1D56-4E8F-83DA-D3EAD6AE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098" y="3982664"/>
            <a:ext cx="1932199" cy="189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2DB29-D2CE-4954-9D93-1A9A42859088}"/>
                  </a:ext>
                </a:extLst>
              </p:cNvPr>
              <p:cNvSpPr txBox="1"/>
              <p:nvPr/>
            </p:nvSpPr>
            <p:spPr>
              <a:xfrm>
                <a:off x="3872502" y="481067"/>
                <a:ext cx="18451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2DB29-D2CE-4954-9D93-1A9A4285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502" y="481067"/>
                <a:ext cx="1845185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2AF0E-694D-4347-8779-38401DDC2C73}"/>
                  </a:ext>
                </a:extLst>
              </p:cNvPr>
              <p:cNvSpPr txBox="1"/>
              <p:nvPr/>
            </p:nvSpPr>
            <p:spPr>
              <a:xfrm>
                <a:off x="6324254" y="481067"/>
                <a:ext cx="18451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2AF0E-694D-4347-8779-38401DDC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54" y="481067"/>
                <a:ext cx="1845185" cy="7325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78FB5-592F-402C-A6ED-FAEB923AB248}"/>
                  </a:ext>
                </a:extLst>
              </p:cNvPr>
              <p:cNvSpPr txBox="1"/>
              <p:nvPr/>
            </p:nvSpPr>
            <p:spPr>
              <a:xfrm>
                <a:off x="9539103" y="3250091"/>
                <a:ext cx="202119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sv-S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78FB5-592F-402C-A6ED-FAEB923A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103" y="3250091"/>
                <a:ext cx="2021194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2">
            <a:extLst>
              <a:ext uri="{FF2B5EF4-FFF2-40B4-BE49-F238E27FC236}">
                <a16:creationId xmlns:a16="http://schemas.microsoft.com/office/drawing/2014/main" id="{1212F62E-0A84-4E5E-B469-DFDB5551A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 of filters</a:t>
            </a:r>
          </a:p>
        </p:txBody>
      </p:sp>
    </p:spTree>
    <p:extLst>
      <p:ext uri="{BB962C8B-B14F-4D97-AF65-F5344CB8AC3E}">
        <p14:creationId xmlns:p14="http://schemas.microsoft.com/office/powerpoint/2010/main" val="276559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Pooling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1DDF8-2BD6-46C9-A05C-1588CE3D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396524"/>
            <a:ext cx="5976105" cy="36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3BA-70D5-4A0B-A410-644E68E2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sz="2800" dirty="0">
                <a:solidFill>
                  <a:schemeClr val="tx1"/>
                </a:solidFill>
              </a:rPr>
              <a:t>On the shoulders of Giants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88C47-C13D-4410-A858-9D5687662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67" y="1412875"/>
            <a:ext cx="4674821" cy="4896445"/>
          </a:xfrm>
        </p:spPr>
        <p:txBody>
          <a:bodyPr>
            <a:normAutofit/>
          </a:bodyPr>
          <a:lstStyle/>
          <a:p>
            <a:r>
              <a:rPr lang="sv-SE" dirty="0"/>
              <a:t>Researches at Universities and large companies have invested a lot of time and money to develop good network designs and training those. </a:t>
            </a:r>
          </a:p>
          <a:p>
            <a:endParaRPr lang="sv-SE" dirty="0"/>
          </a:p>
          <a:p>
            <a:r>
              <a:rPr lang="sv-SE" dirty="0"/>
              <a:t>While developing those good networks a lot of designs has been evaluated and rejected. </a:t>
            </a:r>
          </a:p>
          <a:p>
            <a:endParaRPr lang="sv-SE" dirty="0"/>
          </a:p>
          <a:p>
            <a:r>
              <a:rPr lang="sv-SE" dirty="0"/>
              <a:t>It is always good to start the network from a network with trained wheights.</a:t>
            </a:r>
          </a:p>
          <a:p>
            <a:endParaRPr lang="sv-SE" dirty="0"/>
          </a:p>
          <a:p>
            <a:r>
              <a:rPr lang="sv-SE" dirty="0"/>
              <a:t>Training VGG16 from scratch takas a few days on GPU and weeks on CPU.</a:t>
            </a:r>
          </a:p>
        </p:txBody>
      </p:sp>
      <p:pic>
        <p:nvPicPr>
          <p:cNvPr id="1026" name="Picture 2" descr="https://upload.wikimedia.org/wikipedia/commons/thumb/4/4a/Library_of_Congress%2C_Rosenwald_4%2C_Bl._5r.jpg/800px-Library_of_Congress%2C_Rosenwald_4%2C_Bl._5r.jpg">
            <a:extLst>
              <a:ext uri="{FF2B5EF4-FFF2-40B4-BE49-F238E27FC236}">
                <a16:creationId xmlns:a16="http://schemas.microsoft.com/office/drawing/2014/main" id="{2DF29D4A-603A-43DF-B973-7DBD7BFE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4" y="820495"/>
            <a:ext cx="3497307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90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191E5B-EF62-4018-8503-01A3B8941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03" y="335087"/>
            <a:ext cx="4221693" cy="6406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60CB7-8B2E-4283-B92C-E56F8AEB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928961"/>
            <a:ext cx="5534025" cy="452437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CD0300A-58C7-4D7F-A1FE-4246B29E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Models available in Keras</a:t>
            </a:r>
          </a:p>
        </p:txBody>
      </p:sp>
    </p:spTree>
    <p:extLst>
      <p:ext uri="{BB962C8B-B14F-4D97-AF65-F5344CB8AC3E}">
        <p14:creationId xmlns:p14="http://schemas.microsoft.com/office/powerpoint/2010/main" val="170247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919669"/>
            <a:ext cx="10923638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Difference between images and structured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21391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More important with nearby pixels similar with time dependent signals where measures close in time are more important.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66B93-9E9D-4F2A-9E1B-2858D842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565" y="2398924"/>
            <a:ext cx="3842840" cy="2060151"/>
          </a:xfrm>
          <a:prstGeom prst="rect">
            <a:avLst/>
          </a:prstGeom>
        </p:spPr>
      </p:pic>
      <p:pic>
        <p:nvPicPr>
          <p:cNvPr id="5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575B1AFD-B08B-4833-84C6-2EFBA4B8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472934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17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421793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90B-2C23-4559-9D93-D1B1592A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Lack of data  - Data Augumentation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6AAAD5-AA90-4B41-8E87-BA76D74CAC48}"/>
              </a:ext>
            </a:extLst>
          </p:cNvPr>
          <p:cNvSpPr txBox="1">
            <a:spLocks/>
          </p:cNvSpPr>
          <p:nvPr/>
        </p:nvSpPr>
        <p:spPr>
          <a:xfrm>
            <a:off x="701099" y="1412873"/>
            <a:ext cx="4818837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Modify images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Rotate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Zoom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Skew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Flip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Generate syntetic data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GDPR safe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Mathematicly describe symbols and create paths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lvl="1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112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076F7A-4B9D-4058-88F1-87B956F22B46}"/>
              </a:ext>
            </a:extLst>
          </p:cNvPr>
          <p:cNvSpPr/>
          <p:nvPr/>
        </p:nvSpPr>
        <p:spPr>
          <a:xfrm>
            <a:off x="3117139" y="3244334"/>
            <a:ext cx="595772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Stanford CS231</a:t>
            </a:r>
          </a:p>
          <a:p>
            <a:endParaRPr lang="sv-SE" dirty="0">
              <a:hlinkClick r:id="rId3"/>
            </a:endParaRPr>
          </a:p>
          <a:p>
            <a:r>
              <a:rPr lang="sv-SE" dirty="0">
                <a:hlinkClick r:id="rId3"/>
              </a:rPr>
              <a:t>https://www.youtube.com/watch?v=LxfUGhug-iQ</a:t>
            </a:r>
            <a:endParaRPr lang="sv-SE" dirty="0"/>
          </a:p>
          <a:p>
            <a:r>
              <a:rPr lang="sv-SE" dirty="0"/>
              <a:t>Fei Fei Lei - TED</a:t>
            </a:r>
          </a:p>
          <a:p>
            <a:r>
              <a:rPr lang="sv-SE" dirty="0">
                <a:hlinkClick r:id="rId4"/>
              </a:rPr>
              <a:t>https://www.youtube.com/watch?v=40riCqvRoMs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1539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4339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Computers can take pictures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But computers doesn’t understand or see images just displays them.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The eye and brain where developed over 600milj years.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How can we make the computer understand what's in an image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3E3B-FE2B-4A43-AA5B-2AD0FF7B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78" y="578905"/>
            <a:ext cx="3065686" cy="3240038"/>
          </a:xfrm>
          <a:prstGeom prst="rect">
            <a:avLst/>
          </a:prstGeom>
        </p:spPr>
      </p:pic>
      <p:pic>
        <p:nvPicPr>
          <p:cNvPr id="3074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21FF4533-A452-4365-A738-4F8AB6D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41" y="4067889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8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85333"/>
            <a:ext cx="4038600" cy="4403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Computers can take pictures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But computers understand or see images just display.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Eyes where developed over 600milj years.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How can we make the computer understand what is in an image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3E3B-FE2B-4A43-AA5B-2AD0FF7B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78" y="578905"/>
            <a:ext cx="3065686" cy="3240038"/>
          </a:xfrm>
          <a:prstGeom prst="rect">
            <a:avLst/>
          </a:prstGeom>
        </p:spPr>
      </p:pic>
      <p:pic>
        <p:nvPicPr>
          <p:cNvPr id="3074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21FF4533-A452-4365-A738-4F8AB6D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41" y="4067889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9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57C824-6FB0-421C-B2DF-4A88B6AFF187}"/>
              </a:ext>
            </a:extLst>
          </p:cNvPr>
          <p:cNvGrpSpPr/>
          <p:nvPr/>
        </p:nvGrpSpPr>
        <p:grpSpPr>
          <a:xfrm>
            <a:off x="270327" y="332657"/>
            <a:ext cx="3377402" cy="4634852"/>
            <a:chOff x="270327" y="332657"/>
            <a:chExt cx="3377402" cy="4634852"/>
          </a:xfrm>
        </p:grpSpPr>
        <p:pic>
          <p:nvPicPr>
            <p:cNvPr id="5128" name="Picture 8" descr="https://upload.wikimedia.org/wikipedia/commons/8/8c/Euglena_mutabilis_-_400x_-_1_%2810388739803%29_%28cropped%29.jpg">
              <a:extLst>
                <a:ext uri="{FF2B5EF4-FFF2-40B4-BE49-F238E27FC236}">
                  <a16:creationId xmlns:a16="http://schemas.microsoft.com/office/drawing/2014/main" id="{42C7D65B-199E-4679-9748-8383F77EF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1" y="332657"/>
              <a:ext cx="3312368" cy="33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705D0D-71D4-461D-970B-31098B9B93FA}"/>
                </a:ext>
              </a:extLst>
            </p:cNvPr>
            <p:cNvSpPr txBox="1"/>
            <p:nvPr/>
          </p:nvSpPr>
          <p:spPr>
            <a:xfrm>
              <a:off x="270327" y="3767180"/>
              <a:ext cx="2808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Euglena: Proteins sensitive so sunlight. Now where to look for food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C644C3-ED11-4C51-922F-A53513E762A6}"/>
              </a:ext>
            </a:extLst>
          </p:cNvPr>
          <p:cNvGrpSpPr/>
          <p:nvPr/>
        </p:nvGrpSpPr>
        <p:grpSpPr>
          <a:xfrm>
            <a:off x="3935760" y="332657"/>
            <a:ext cx="4320480" cy="2782790"/>
            <a:chOff x="3935760" y="332657"/>
            <a:chExt cx="4320480" cy="2782790"/>
          </a:xfrm>
        </p:grpSpPr>
        <p:pic>
          <p:nvPicPr>
            <p:cNvPr id="5124" name="Picture 4" descr="File:Planaria torva.jpg">
              <a:extLst>
                <a:ext uri="{FF2B5EF4-FFF2-40B4-BE49-F238E27FC236}">
                  <a16:creationId xmlns:a16="http://schemas.microsoft.com/office/drawing/2014/main" id="{B7F43E85-161B-4F70-BD09-AC5AB4EDA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760" y="332657"/>
              <a:ext cx="4320480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D4A37-D509-483A-9107-CEFF3866E612}"/>
                </a:ext>
              </a:extLst>
            </p:cNvPr>
            <p:cNvSpPr txBox="1"/>
            <p:nvPr/>
          </p:nvSpPr>
          <p:spPr>
            <a:xfrm>
              <a:off x="3935760" y="2192117"/>
              <a:ext cx="4320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Planaria: Two collections of cup formed regions with proteins sensitive to light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748F4-9F30-4335-9141-22D36E4F043B}"/>
              </a:ext>
            </a:extLst>
          </p:cNvPr>
          <p:cNvGrpSpPr/>
          <p:nvPr/>
        </p:nvGrpSpPr>
        <p:grpSpPr>
          <a:xfrm>
            <a:off x="8832304" y="764305"/>
            <a:ext cx="3324470" cy="5394251"/>
            <a:chOff x="8832304" y="764305"/>
            <a:chExt cx="3324470" cy="539425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FA99C7A-4594-44F5-97DD-A2F80CE98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2304" y="764305"/>
              <a:ext cx="2670969" cy="400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3788D8-2A92-42B3-A177-B125F857146D}"/>
                </a:ext>
              </a:extLst>
            </p:cNvPr>
            <p:cNvSpPr txBox="1"/>
            <p:nvPr/>
          </p:nvSpPr>
          <p:spPr>
            <a:xfrm>
              <a:off x="8832304" y="4958227"/>
              <a:ext cx="33244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Bell jelly fish: Reacts different on different colors. Green relax, purple flees. </a:t>
              </a:r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BA846D71-F54A-4649-AC1B-C2EFEA3ED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352" y="506368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600 million years ago</a:t>
            </a:r>
            <a:endParaRPr lang="en-US" altLang="sv-SE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794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~520 </a:t>
            </a:r>
            <a:r>
              <a:rPr lang="en-US" altLang="sv-SE" sz="4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mya</a:t>
            </a:r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Cambrian explosion</a:t>
            </a:r>
          </a:p>
        </p:txBody>
      </p:sp>
      <p:pic>
        <p:nvPicPr>
          <p:cNvPr id="8194" name="Picture 2" descr="Kainops invius lateral and ventral.JPG">
            <a:extLst>
              <a:ext uri="{FF2B5EF4-FFF2-40B4-BE49-F238E27FC236}">
                <a16:creationId xmlns:a16="http://schemas.microsoft.com/office/drawing/2014/main" id="{CA70A01F-903A-427C-A661-1B15FA9F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2" t="47900"/>
          <a:stretch/>
        </p:blipFill>
        <p:spPr bwMode="auto">
          <a:xfrm>
            <a:off x="502645" y="476672"/>
            <a:ext cx="405680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54E961-3AF9-4B64-81AE-CAA851CBD693}"/>
              </a:ext>
            </a:extLst>
          </p:cNvPr>
          <p:cNvSpPr txBox="1"/>
          <p:nvPr/>
        </p:nvSpPr>
        <p:spPr>
          <a:xfrm>
            <a:off x="502645" y="3068960"/>
            <a:ext cx="4056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Kainops invius: Trilobite developed during the cambrian explosion.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DCDFE-382B-4AD4-AF00-235EEED871E6}"/>
              </a:ext>
            </a:extLst>
          </p:cNvPr>
          <p:cNvSpPr txBox="1"/>
          <p:nvPr/>
        </p:nvSpPr>
        <p:spPr>
          <a:xfrm>
            <a:off x="5231904" y="493499"/>
            <a:ext cx="4056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During this time of 15-35 million years many new species developetd. One hypothesis is that the delopment of eyes created a race between predators and pray. </a:t>
            </a:r>
          </a:p>
          <a:p>
            <a:endParaRPr lang="sv-SE" dirty="0"/>
          </a:p>
          <a:p>
            <a:r>
              <a:rPr lang="sv-SE" dirty="0"/>
              <a:t>If eyes was the cause of this race is hard to know, but cetainly it was a benefit to see.</a:t>
            </a:r>
          </a:p>
        </p:txBody>
      </p:sp>
    </p:spTree>
    <p:extLst>
      <p:ext uri="{BB962C8B-B14F-4D97-AF65-F5344CB8AC3E}">
        <p14:creationId xmlns:p14="http://schemas.microsoft.com/office/powerpoint/2010/main" val="153069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Different specializations of sight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99B6C-CA92-4E47-A6C4-B319C2B86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0" b="14570"/>
          <a:stretch/>
        </p:blipFill>
        <p:spPr>
          <a:xfrm>
            <a:off x="246057" y="332656"/>
            <a:ext cx="4056805" cy="1944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5D850-DAC6-4B2D-ACDA-304988916099}"/>
              </a:ext>
            </a:extLst>
          </p:cNvPr>
          <p:cNvSpPr txBox="1"/>
          <p:nvPr/>
        </p:nvSpPr>
        <p:spPr>
          <a:xfrm>
            <a:off x="172099" y="2289837"/>
            <a:ext cx="4056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Dragonflies: 30’ photoreceptors with 360 degrees view. 5 times higer view frequenzy then humans. Uses motion camoflage when attacking.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53C553-DCAD-406A-BF9D-4DD7B94BFAEB}"/>
              </a:ext>
            </a:extLst>
          </p:cNvPr>
          <p:cNvGrpSpPr/>
          <p:nvPr/>
        </p:nvGrpSpPr>
        <p:grpSpPr>
          <a:xfrm>
            <a:off x="4565282" y="295839"/>
            <a:ext cx="2302889" cy="4906328"/>
            <a:chOff x="4565282" y="295839"/>
            <a:chExt cx="2302889" cy="4906328"/>
          </a:xfrm>
        </p:grpSpPr>
        <p:pic>
          <p:nvPicPr>
            <p:cNvPr id="9218" name="Picture 2" descr="Tarsier-GG.jpg">
              <a:extLst>
                <a:ext uri="{FF2B5EF4-FFF2-40B4-BE49-F238E27FC236}">
                  <a16:creationId xmlns:a16="http://schemas.microsoft.com/office/drawing/2014/main" id="{1CDC1DB1-D2C7-407F-8C39-34D01B8FD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171" y="295839"/>
              <a:ext cx="228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3115B-014F-408C-A8BC-4BD2D3EACB46}"/>
                </a:ext>
              </a:extLst>
            </p:cNvPr>
            <p:cNvSpPr txBox="1"/>
            <p:nvPr/>
          </p:nvSpPr>
          <p:spPr>
            <a:xfrm>
              <a:off x="4565282" y="3724839"/>
              <a:ext cx="2286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Tarsier: Eyes almost big its skull. Good night vision and binocular field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24ECAA-1FA1-4345-BD4C-CC65B460543C}"/>
              </a:ext>
            </a:extLst>
          </p:cNvPr>
          <p:cNvGrpSpPr/>
          <p:nvPr/>
        </p:nvGrpSpPr>
        <p:grpSpPr>
          <a:xfrm>
            <a:off x="7147480" y="295839"/>
            <a:ext cx="2286000" cy="4916373"/>
            <a:chOff x="7147480" y="295839"/>
            <a:chExt cx="2286000" cy="4916373"/>
          </a:xfrm>
        </p:grpSpPr>
        <p:pic>
          <p:nvPicPr>
            <p:cNvPr id="9220" name="Picture 4" descr="Alouatta guariba.jpg">
              <a:extLst>
                <a:ext uri="{FF2B5EF4-FFF2-40B4-BE49-F238E27FC236}">
                  <a16:creationId xmlns:a16="http://schemas.microsoft.com/office/drawing/2014/main" id="{203F1E51-AA2C-454B-AB37-C56DA4A92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170" y="295839"/>
              <a:ext cx="2095500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6473C3-442E-48DA-AA9B-0C3B1023EDAE}"/>
                </a:ext>
              </a:extLst>
            </p:cNvPr>
            <p:cNvSpPr txBox="1"/>
            <p:nvPr/>
          </p:nvSpPr>
          <p:spPr>
            <a:xfrm>
              <a:off x="7147480" y="3457886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Primates: Developed receptors for red light. To distiguish nutrious fresh leavs.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695437-BE0E-4C31-B8BB-70017AEC0E2F}"/>
              </a:ext>
            </a:extLst>
          </p:cNvPr>
          <p:cNvGrpSpPr/>
          <p:nvPr/>
        </p:nvGrpSpPr>
        <p:grpSpPr>
          <a:xfrm>
            <a:off x="9525669" y="812941"/>
            <a:ext cx="2144426" cy="2954224"/>
            <a:chOff x="9389028" y="1116937"/>
            <a:chExt cx="2556915" cy="3522481"/>
          </a:xfrm>
        </p:grpSpPr>
        <p:pic>
          <p:nvPicPr>
            <p:cNvPr id="10244" name="Picture 4" descr="https://upload.wikimedia.org/wikipedia/commons/6/67/DollywoodBaldEagle.jpg">
              <a:extLst>
                <a:ext uri="{FF2B5EF4-FFF2-40B4-BE49-F238E27FC236}">
                  <a16:creationId xmlns:a16="http://schemas.microsoft.com/office/drawing/2014/main" id="{3D0079FA-949A-46BA-A5AE-374F90077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222" y="1116937"/>
              <a:ext cx="2481721" cy="2312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2BDEAB-67F6-4B7C-92B3-2F3C5649BF93}"/>
                </a:ext>
              </a:extLst>
            </p:cNvPr>
            <p:cNvSpPr txBox="1"/>
            <p:nvPr/>
          </p:nvSpPr>
          <p:spPr>
            <a:xfrm>
              <a:off x="9389028" y="3439089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Eagles: Can spot a rabbit from 3km. Eyes at size of a human</a:t>
              </a:r>
            </a:p>
          </p:txBody>
        </p:sp>
      </p:grpSp>
      <p:pic>
        <p:nvPicPr>
          <p:cNvPr id="10246" name="Picture 6" descr="https://upload.wikimedia.org/wikipedia/commons/thumb/7/73/Pit_Viper.jpg/220px-Pit_Viper.jpg">
            <a:extLst>
              <a:ext uri="{FF2B5EF4-FFF2-40B4-BE49-F238E27FC236}">
                <a16:creationId xmlns:a16="http://schemas.microsoft.com/office/drawing/2014/main" id="{94A39229-819A-4C80-9EC8-35B0BC0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812635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2BEDC4-6AB4-4647-B42F-34C90A099F33}"/>
              </a:ext>
            </a:extLst>
          </p:cNvPr>
          <p:cNvSpPr txBox="1"/>
          <p:nvPr/>
        </p:nvSpPr>
        <p:spPr>
          <a:xfrm>
            <a:off x="2319067" y="3750924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Pit Viper: Beeing able to see temperature by hole close to nostril.</a:t>
            </a:r>
          </a:p>
        </p:txBody>
      </p:sp>
      <p:pic>
        <p:nvPicPr>
          <p:cNvPr id="1028" name="Picture 4" descr="The image depicts the common vampire bat (i.e. Desmodus rotundus) standing on wood.">
            <a:extLst>
              <a:ext uri="{FF2B5EF4-FFF2-40B4-BE49-F238E27FC236}">
                <a16:creationId xmlns:a16="http://schemas.microsoft.com/office/drawing/2014/main" id="{D5A71EBE-E7CE-454E-9669-F87454D7A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56" y="5063685"/>
            <a:ext cx="2095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64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Processing of views</a:t>
            </a:r>
          </a:p>
        </p:txBody>
      </p:sp>
      <p:pic>
        <p:nvPicPr>
          <p:cNvPr id="11266" name="Picture 2" descr="Elephant legs illusion, variant of Roger Shepard's L'egsistential paradox.png">
            <a:extLst>
              <a:ext uri="{FF2B5EF4-FFF2-40B4-BE49-F238E27FC236}">
                <a16:creationId xmlns:a16="http://schemas.microsoft.com/office/drawing/2014/main" id="{5AC4CC1F-7427-4091-A766-B631EC1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764704"/>
            <a:ext cx="46863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e:Kanisza Triangle.jpg">
            <a:extLst>
              <a:ext uri="{FF2B5EF4-FFF2-40B4-BE49-F238E27FC236}">
                <a16:creationId xmlns:a16="http://schemas.microsoft.com/office/drawing/2014/main" id="{121407D5-C818-41DA-A75B-34EBF96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50" y="672209"/>
            <a:ext cx="1866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735B8-2EDE-4A50-84C3-962FCD382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615" y="276385"/>
            <a:ext cx="3152615" cy="3152615"/>
          </a:xfrm>
          <a:prstGeom prst="rect">
            <a:avLst/>
          </a:prstGeom>
        </p:spPr>
      </p:pic>
      <p:pic>
        <p:nvPicPr>
          <p:cNvPr id="11270" name="Picture 6" descr="File:After parallel.PNG">
            <a:extLst>
              <a:ext uri="{FF2B5EF4-FFF2-40B4-BE49-F238E27FC236}">
                <a16:creationId xmlns:a16="http://schemas.microsoft.com/office/drawing/2014/main" id="{B799B4DC-E83A-4318-8159-6935C0A1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81" y="3893303"/>
            <a:ext cx="5564306" cy="2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81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extraction with convolution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21391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700"/>
              </a:spcBef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Images needs to be converted to feature maps.</a:t>
            </a:r>
          </a:p>
          <a:p>
            <a:pPr marL="342900" indent="-342900">
              <a:spcBef>
                <a:spcPts val="700"/>
              </a:spcBef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 Artificial Neural Nets convolutional layers are used to create those features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1026" name="Picture 2" descr="SommarnÃ¶je (1886), akvarell av Anders Zorn.jpg">
            <a:extLst>
              <a:ext uri="{FF2B5EF4-FFF2-40B4-BE49-F238E27FC236}">
                <a16:creationId xmlns:a16="http://schemas.microsoft.com/office/drawing/2014/main" id="{4A76288A-5ADD-4681-B4E4-F48F7858D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908720"/>
            <a:ext cx="2381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ommarnÃ¶je (1886), akvarell av Anders Zorn.jpg">
            <a:extLst>
              <a:ext uri="{FF2B5EF4-FFF2-40B4-BE49-F238E27FC236}">
                <a16:creationId xmlns:a16="http://schemas.microsoft.com/office/drawing/2014/main" id="{15B3DEAC-E078-4A57-943C-B2AB79B23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50315" r="37102" b="11343"/>
          <a:stretch/>
        </p:blipFill>
        <p:spPr bwMode="auto">
          <a:xfrm>
            <a:off x="9048328" y="908719"/>
            <a:ext cx="2381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FF5D4-D518-45E4-BD87-039DB4EF76F6}"/>
              </a:ext>
            </a:extLst>
          </p:cNvPr>
          <p:cNvSpPr txBox="1"/>
          <p:nvPr/>
        </p:nvSpPr>
        <p:spPr>
          <a:xfrm>
            <a:off x="6096000" y="4290094"/>
            <a:ext cx="2777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/>
              <a:t>Anders Zorn – Sommarnöje 1886</a:t>
            </a:r>
          </a:p>
        </p:txBody>
      </p:sp>
    </p:spTree>
    <p:extLst>
      <p:ext uri="{BB962C8B-B14F-4D97-AF65-F5344CB8AC3E}">
        <p14:creationId xmlns:p14="http://schemas.microsoft.com/office/powerpoint/2010/main" val="403836883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B419CA6F-1A92-453E-B225-665C90649A30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764F7BB2-C33F-4789-A4D5-09F12A5463EE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850213C-9021-4F0D-B399-AE593B99A23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44F91096-B6C7-4D8F-A8FB-D7E6FB64921F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EE81201-E7F6-444C-8CD1-6811DDA3AEE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SogetiTemplate</Template>
  <TotalTime>43887</TotalTime>
  <Words>640</Words>
  <Application>Microsoft Office PowerPoint</Application>
  <PresentationFormat>Widescreen</PresentationFormat>
  <Paragraphs>123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Cambria Math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Introduction to Image recognition with Artificial Neural Net</vt:lpstr>
      <vt:lpstr>Difference between images and structured data</vt:lpstr>
      <vt:lpstr>PowerPoint Presentation</vt:lpstr>
      <vt:lpstr>PowerPoint Presentation</vt:lpstr>
      <vt:lpstr>600 million years ago</vt:lpstr>
      <vt:lpstr>PowerPoint Presentation</vt:lpstr>
      <vt:lpstr>PowerPoint Presentation</vt:lpstr>
      <vt:lpstr>PowerPoint Presentation</vt:lpstr>
      <vt:lpstr>Feature extraction with convolution</vt:lpstr>
      <vt:lpstr>What can be done</vt:lpstr>
      <vt:lpstr>Principles of convolutional net</vt:lpstr>
      <vt:lpstr>Convolution operator</vt:lpstr>
      <vt:lpstr>Convolution operator</vt:lpstr>
      <vt:lpstr>Convolution 2d</vt:lpstr>
      <vt:lpstr>Convolution 2d – Zero padding</vt:lpstr>
      <vt:lpstr>Examples of filters</vt:lpstr>
      <vt:lpstr>Pooling layer</vt:lpstr>
      <vt:lpstr>On the shoulders of Giants</vt:lpstr>
      <vt:lpstr>Models available in Keras</vt:lpstr>
      <vt:lpstr>Different approaches</vt:lpstr>
      <vt:lpstr>Lack of data  - Data Augumentation</vt:lpstr>
      <vt:lpstr>URLs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Python and introduction to  neural nets</dc:title>
  <dc:creator>Johansson, Simon</dc:creator>
  <cp:lastModifiedBy>Johansson, Simon</cp:lastModifiedBy>
  <cp:revision>101</cp:revision>
  <dcterms:created xsi:type="dcterms:W3CDTF">2019-06-03T18:54:16Z</dcterms:created>
  <dcterms:modified xsi:type="dcterms:W3CDTF">2019-09-09T06:02:25Z</dcterms:modified>
</cp:coreProperties>
</file>